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38"/>
  </p:notesMasterIdLst>
  <p:sldIdLst>
    <p:sldId id="855" r:id="rId3"/>
    <p:sldId id="85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18" r:id="rId14"/>
    <p:sldId id="319" r:id="rId15"/>
    <p:sldId id="320" r:id="rId16"/>
    <p:sldId id="306" r:id="rId17"/>
    <p:sldId id="307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72E8932-3CA8-45A3-8186-2E6FB954FA1E}">
          <p14:sldIdLst>
            <p14:sldId id="855"/>
            <p14:sldId id="85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18"/>
            <p14:sldId id="319"/>
            <p14:sldId id="320"/>
            <p14:sldId id="306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1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57768-EA64-BC46-B018-10970F2D894C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1BD78-DDE6-EA42-86A7-41C1AE60E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9F8E-5840-9816-07A0-E4824205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83B6C-C8B8-4A98-7B97-FCDECB378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BAD5A0-5B1A-81C4-7A7B-C59C39625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F677D-BF03-3B62-E19C-465FF33C7B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3ED14-1C06-B149-8A7D-CC5362078B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6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5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0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7" name="Picture 6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2" y="450850"/>
            <a:ext cx="10972800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26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" y="450850"/>
            <a:ext cx="10923516" cy="27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" y="450851"/>
            <a:ext cx="10972796" cy="27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341326"/>
            <a:ext cx="109728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609601" y="433677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72510"/>
            <a:ext cx="109728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" y="450850"/>
            <a:ext cx="10972796" cy="27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31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83385"/>
            <a:ext cx="109728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none"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614614"/>
            <a:ext cx="109728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Line 19"/>
          <p:cNvSpPr>
            <a:spLocks noChangeShapeType="1"/>
          </p:cNvSpPr>
          <p:nvPr userDrawn="1"/>
        </p:nvSpPr>
        <p:spPr bwMode="auto">
          <a:xfrm>
            <a:off x="609601" y="4194853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9" name="Picture 8" descr="logo-som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93" y="5927916"/>
            <a:ext cx="2607259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97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99529"/>
            <a:ext cx="10972800" cy="958432"/>
          </a:xfrm>
        </p:spPr>
        <p:txBody>
          <a:bodyPr/>
          <a:lstStyle>
            <a:lvl1pPr>
              <a:defRPr>
                <a:solidFill>
                  <a:srgbClr val="569BBE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1" y="1532309"/>
            <a:ext cx="10972799" cy="415157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Font typeface="Arial"/>
              <a:buChar char="•"/>
              <a:defRPr sz="2000"/>
            </a:lvl2pPr>
            <a:lvl3pPr indent="-201168"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ClrTx/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Line 19"/>
          <p:cNvSpPr>
            <a:spLocks noChangeShapeType="1"/>
          </p:cNvSpPr>
          <p:nvPr userDrawn="1"/>
        </p:nvSpPr>
        <p:spPr bwMode="auto">
          <a:xfrm>
            <a:off x="609602" y="133508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27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99529"/>
            <a:ext cx="10972800" cy="9584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685"/>
            <a:ext cx="5340096" cy="56114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54144"/>
            <a:ext cx="5340096" cy="3549681"/>
          </a:xfrm>
        </p:spPr>
        <p:txBody>
          <a:bodyPr/>
          <a:lstStyle>
            <a:lvl1pPr marL="198438" indent="-274320">
              <a:buClrTx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ClrTx/>
              <a:buFont typeface="Arial"/>
              <a:buChar char="•"/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 marL="1143000" indent="-182880">
              <a:buClrTx/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4683" y="1524685"/>
            <a:ext cx="5340096" cy="56114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44683" y="2154146"/>
            <a:ext cx="5340096" cy="3524343"/>
          </a:xfrm>
        </p:spPr>
        <p:txBody>
          <a:bodyPr/>
          <a:lstStyle>
            <a:lvl1pPr indent="-274320">
              <a:buClrTx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ClrTx/>
              <a:buFont typeface="Arial"/>
              <a:buChar char="•"/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 indent="-182880">
              <a:buClrTx/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Line 19"/>
          <p:cNvSpPr>
            <a:spLocks noChangeShapeType="1"/>
          </p:cNvSpPr>
          <p:nvPr userDrawn="1"/>
        </p:nvSpPr>
        <p:spPr bwMode="auto">
          <a:xfrm>
            <a:off x="609602" y="133508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10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99529"/>
            <a:ext cx="10972800" cy="958432"/>
          </a:xfrm>
        </p:spPr>
        <p:txBody>
          <a:bodyPr/>
          <a:lstStyle>
            <a:lvl1pPr>
              <a:defRPr>
                <a:solidFill>
                  <a:srgbClr val="569BBE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5" name="Line 19"/>
          <p:cNvSpPr>
            <a:spLocks noChangeShapeType="1"/>
          </p:cNvSpPr>
          <p:nvPr userDrawn="1"/>
        </p:nvSpPr>
        <p:spPr bwMode="auto">
          <a:xfrm>
            <a:off x="609602" y="1335088"/>
            <a:ext cx="109727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457200">
              <a:spcBef>
                <a:spcPct val="50000"/>
              </a:spcBef>
              <a:defRPr/>
            </a:pPr>
            <a:endParaRPr lang="en-US" sz="1800" dirty="0">
              <a:ln>
                <a:solidFill>
                  <a:srgbClr val="262626">
                    <a:lumMod val="75000"/>
                    <a:lumOff val="25000"/>
                  </a:srgbClr>
                </a:solidFill>
              </a:ln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5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00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584432"/>
            <a:ext cx="7315200" cy="438376"/>
          </a:xfrm>
          <a:prstGeom prst="rect">
            <a:avLst/>
          </a:prstGeo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7200"/>
            <a:ext cx="7315200" cy="4114800"/>
          </a:xfrm>
          <a:prstGeom prst="rect">
            <a:avLst/>
          </a:prstGeom>
          <a:solidFill>
            <a:srgbClr val="E9E9E9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151170"/>
            <a:ext cx="7315200" cy="6225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34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93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D988DF0-01A0-413C-BB58-10DF203B3492}" type="datetimeFigureOut">
              <a:rPr lang="en-US" smtClean="0">
                <a:solidFill>
                  <a:srgbClr val="262626"/>
                </a:solidFill>
              </a:rPr>
              <a:pPr defTabSz="457200"/>
              <a:t>4/7/25</a:t>
            </a:fld>
            <a:endParaRPr lang="en-US">
              <a:solidFill>
                <a:srgbClr val="2626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1FD5F6C-2D4A-4FF5-A2F2-91944F9F5007}" type="slidenum">
              <a:rPr lang="en-US" smtClean="0">
                <a:solidFill>
                  <a:srgbClr val="262626"/>
                </a:solidFill>
              </a:rPr>
              <a:pPr defTabSz="457200"/>
              <a:t>‹#›</a:t>
            </a:fld>
            <a:endParaRPr lang="en-U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6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0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6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4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8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4/7/25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none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b="1" kern="1200" spc="25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6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600" kern="1200" spc="13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599" y="5986008"/>
            <a:ext cx="6951135" cy="54848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5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419100"/>
            <a:ext cx="10972800" cy="839402"/>
          </a:xfrm>
          <a:prstGeom prst="rect">
            <a:avLst/>
          </a:prstGeom>
          <a:ln w="3175" cmpd="sng">
            <a:noFill/>
          </a:ln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the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7920"/>
            <a:ext cx="10972799" cy="409027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logo-som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47" y="6046788"/>
            <a:ext cx="206925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3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8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6032" indent="-274320" algn="l" defTabSz="457200" rtl="0" eaLnBrk="1" latinLnBrk="0" hangingPunct="1">
        <a:spcBef>
          <a:spcPts val="0"/>
        </a:spcBef>
        <a:spcAft>
          <a:spcPts val="400"/>
        </a:spcAft>
        <a:buClrTx/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56032" algn="l" defTabSz="457200" rtl="0" eaLnBrk="1" latinLnBrk="0" hangingPunct="1">
        <a:spcBef>
          <a:spcPts val="0"/>
        </a:spcBef>
        <a:spcAft>
          <a:spcPts val="400"/>
        </a:spcAft>
        <a:buClrTx/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300"/>
        </a:spcAft>
        <a:buClrTx/>
        <a:buFont typeface="Arial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10312" algn="l" defTabSz="457200" rtl="0" eaLnBrk="1" latinLnBrk="0" hangingPunct="1">
        <a:spcBef>
          <a:spcPts val="0"/>
        </a:spcBef>
        <a:spcAft>
          <a:spcPts val="250"/>
        </a:spcAft>
        <a:buClrTx/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01168" algn="l" defTabSz="457200" rtl="0" eaLnBrk="1" latinLnBrk="0" hangingPunct="1">
        <a:spcBef>
          <a:spcPts val="0"/>
        </a:spcBef>
        <a:spcAft>
          <a:spcPts val="250"/>
        </a:spcAft>
        <a:buClrTx/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2A32C-B02A-4361-6D6F-A7BF5624D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198-22FD-5379-E66B-B98E3EC2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505" y="2761005"/>
            <a:ext cx="10456985" cy="1165485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Prostate MRI Contouring Atlas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Prostate Case 1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76EB64-4EBC-DCE4-5CAC-63A5809A131E}"/>
              </a:ext>
            </a:extLst>
          </p:cNvPr>
          <p:cNvGrpSpPr/>
          <p:nvPr/>
        </p:nvGrpSpPr>
        <p:grpSpPr>
          <a:xfrm>
            <a:off x="10062077" y="5458612"/>
            <a:ext cx="2129923" cy="1399388"/>
            <a:chOff x="-54773" y="5529426"/>
            <a:chExt cx="2129923" cy="1399388"/>
          </a:xfrm>
        </p:grpSpPr>
        <p:pic>
          <p:nvPicPr>
            <p:cNvPr id="10" name="Picture 9" descr="A qr code with a white background&#10;&#10;Description automatically generated">
              <a:extLst>
                <a:ext uri="{FF2B5EF4-FFF2-40B4-BE49-F238E27FC236}">
                  <a16:creationId xmlns:a16="http://schemas.microsoft.com/office/drawing/2014/main" id="{FA661E6B-02D6-4B21-3906-279A94B2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495" y="5529426"/>
              <a:ext cx="1009513" cy="10222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0B217F-909C-E419-F741-D6C7FB3247A1}"/>
                </a:ext>
              </a:extLst>
            </p:cNvPr>
            <p:cNvSpPr/>
            <p:nvPr/>
          </p:nvSpPr>
          <p:spPr>
            <a:xfrm>
              <a:off x="-54773" y="6528704"/>
              <a:ext cx="21299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SeibertLab.com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27EBF-7FD9-4C64-968C-174D8F8CB471}"/>
              </a:ext>
            </a:extLst>
          </p:cNvPr>
          <p:cNvSpPr/>
          <p:nvPr/>
        </p:nvSpPr>
        <p:spPr>
          <a:xfrm>
            <a:off x="2800459" y="4096995"/>
            <a:ext cx="6591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Please cite: Song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IJROBP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2025. PMID: 40154847</a:t>
            </a:r>
          </a:p>
        </p:txBody>
      </p:sp>
    </p:spTree>
    <p:extLst>
      <p:ext uri="{BB962C8B-B14F-4D97-AF65-F5344CB8AC3E}">
        <p14:creationId xmlns:p14="http://schemas.microsoft.com/office/powerpoint/2010/main" val="3332122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9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照片, 小, 狗&#10;&#10;描述已自动生成">
            <a:extLst>
              <a:ext uri="{FF2B5EF4-FFF2-40B4-BE49-F238E27FC236}">
                <a16:creationId xmlns:a16="http://schemas.microsoft.com/office/drawing/2014/main" id="{35EB6A13-FDB8-D01F-D875-9F604D07E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856"/>
          <a:stretch/>
        </p:blipFill>
        <p:spPr>
          <a:xfrm>
            <a:off x="3484880" y="604255"/>
            <a:ext cx="524256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D6BE2-DAE0-3683-3AAB-8D64D1B12283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AEB81AB-0381-5A7E-C0EA-18D31B2D3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A303F-E471-62D4-64D9-D2C1174819E8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E8622-2C95-1E9D-EEA7-98095A67084D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84811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10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狗的照片上写着字&#10;&#10;低可信度描述已自动生成">
            <a:extLst>
              <a:ext uri="{FF2B5EF4-FFF2-40B4-BE49-F238E27FC236}">
                <a16:creationId xmlns:a16="http://schemas.microsoft.com/office/drawing/2014/main" id="{F216676D-CEFE-FEB1-00E8-554C70733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713"/>
          <a:stretch/>
        </p:blipFill>
        <p:spPr>
          <a:xfrm>
            <a:off x="3484880" y="604255"/>
            <a:ext cx="525272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A25CD5-2D0D-7CB6-5133-92EE91238E12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25BB3C0-93DC-6E2F-CAB2-528929CA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FF65D-6408-C386-B7DB-96AA4255A8B3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CF433-E2B7-52CA-BB99-27D72968A148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76908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11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照片, 狗, 桌子&#10;&#10;描述已自动生成">
            <a:extLst>
              <a:ext uri="{FF2B5EF4-FFF2-40B4-BE49-F238E27FC236}">
                <a16:creationId xmlns:a16="http://schemas.microsoft.com/office/drawing/2014/main" id="{47245BF3-C056-FA35-392B-17630206F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13143"/>
          <a:stretch/>
        </p:blipFill>
        <p:spPr>
          <a:xfrm>
            <a:off x="3505200" y="604255"/>
            <a:ext cx="520192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A3433-BE78-CA11-5F0C-2EDC79E9A5B7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42D76880-5C8C-589B-8F4E-869B0E72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69837-452E-CEC7-24CD-F2CD4DD1C8E3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CA9B-821B-8743-2B5B-B96DC0681FCE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905102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12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狗的照片上写着字&#10;&#10;描述已自动生成">
            <a:extLst>
              <a:ext uri="{FF2B5EF4-FFF2-40B4-BE49-F238E27FC236}">
                <a16:creationId xmlns:a16="http://schemas.microsoft.com/office/drawing/2014/main" id="{3C373EAD-4B9A-2A38-D10F-52A2CA7E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3000"/>
          <a:stretch/>
        </p:blipFill>
        <p:spPr>
          <a:xfrm>
            <a:off x="3495040" y="604255"/>
            <a:ext cx="522224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CD383-013D-097C-75D0-8B2B73042D4C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1260974-06FF-99E6-1B57-FAAEFC19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B83B87-A8DB-23B3-8CD3-1BB00286E18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DA7A9-EA7C-3A64-BA32-7C10F960BD11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5460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13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狗的照片上写着字&#10;&#10;描述已自动生成">
            <a:extLst>
              <a:ext uri="{FF2B5EF4-FFF2-40B4-BE49-F238E27FC236}">
                <a16:creationId xmlns:a16="http://schemas.microsoft.com/office/drawing/2014/main" id="{747DC540-C1F9-CE97-B413-504C03F3E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856"/>
          <a:stretch/>
        </p:blipFill>
        <p:spPr>
          <a:xfrm>
            <a:off x="3495040" y="604255"/>
            <a:ext cx="52324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C25CB-18D9-48AC-5258-BDEBF704127C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E489367-5086-0F30-085F-35857336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2F074-EE72-FF82-1ABE-AE299A027978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E3787-B10D-89B9-45CE-DA9D3BC94D36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06115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14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狗的照片上写着字&#10;&#10;低可信度描述已自动生成">
            <a:extLst>
              <a:ext uri="{FF2B5EF4-FFF2-40B4-BE49-F238E27FC236}">
                <a16:creationId xmlns:a16="http://schemas.microsoft.com/office/drawing/2014/main" id="{20F34733-606B-89A7-17F2-20F9A0104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856"/>
          <a:stretch/>
        </p:blipFill>
        <p:spPr>
          <a:xfrm>
            <a:off x="3495040" y="604255"/>
            <a:ext cx="52324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185E7-C32C-4FD1-EFDA-0F10B8D21C5C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797DC3B-1A40-6038-5DF5-D07172324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66F7C9-DE03-A4D2-F4A7-BAB5F4952AB7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81045-3DF9-7C4E-5F34-0895B4BC5E13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35038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15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狗, 照片, 桌子, 电脑&#10;&#10;描述已自动生成">
            <a:extLst>
              <a:ext uri="{FF2B5EF4-FFF2-40B4-BE49-F238E27FC236}">
                <a16:creationId xmlns:a16="http://schemas.microsoft.com/office/drawing/2014/main" id="{031B488C-5CC9-A71A-269F-53002ACAB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13000"/>
          <a:stretch/>
        </p:blipFill>
        <p:spPr>
          <a:xfrm>
            <a:off x="3505200" y="604255"/>
            <a:ext cx="521208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5AF5C-3BBB-3045-F736-D8BC442A20E7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5F5F30E-506E-C161-F99F-F23E7A999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3B2EB-6A7E-2F84-771A-EBF86A599DCE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D994F-2AA6-A9EE-CA2F-821D3505E47B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55854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16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照片, 男人, 狗&#10;&#10;描述已自动生成">
            <a:extLst>
              <a:ext uri="{FF2B5EF4-FFF2-40B4-BE49-F238E27FC236}">
                <a16:creationId xmlns:a16="http://schemas.microsoft.com/office/drawing/2014/main" id="{CA252D47-DB77-102B-149D-CC6F583B53A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6873"/>
          <a:stretch/>
        </p:blipFill>
        <p:spPr>
          <a:xfrm>
            <a:off x="3453599" y="604255"/>
            <a:ext cx="52848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3F1621-71CC-DB66-813C-AE8B9338C7CB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666CC2C-0978-D0B6-83F0-476DCBF0A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158342-9B44-57DB-13E2-5DF339D6F7C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1070A-8816-9B67-2FB2-7BF37CC4E6CB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46202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17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照片, 狗, 男人&#10;&#10;描述已自动生成">
            <a:extLst>
              <a:ext uri="{FF2B5EF4-FFF2-40B4-BE49-F238E27FC236}">
                <a16:creationId xmlns:a16="http://schemas.microsoft.com/office/drawing/2014/main" id="{C5C2DFFD-0D25-C8AF-A29D-8971933AC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282"/>
          <a:stretch/>
        </p:blipFill>
        <p:spPr>
          <a:xfrm>
            <a:off x="3484880" y="604255"/>
            <a:ext cx="52832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5204BE-BA62-EE23-613E-1D11519EB382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B8631C8-9D33-3B2B-189D-F54E5DC0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EB3F5-1C7B-87D5-E98B-82C8FA144B04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30C45-ACD9-D00A-95F9-CCC3352C6275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72013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18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男人, 桌子, 对, 旧&#10;&#10;描述已自动生成">
            <a:extLst>
              <a:ext uri="{FF2B5EF4-FFF2-40B4-BE49-F238E27FC236}">
                <a16:creationId xmlns:a16="http://schemas.microsoft.com/office/drawing/2014/main" id="{E71EF323-3FB4-1302-7DE1-822FBFB73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569"/>
          <a:stretch/>
        </p:blipFill>
        <p:spPr>
          <a:xfrm>
            <a:off x="3495040" y="604255"/>
            <a:ext cx="525272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8891B6-D117-C42E-E716-A67900FE7642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78D6A23-AD59-A433-642A-6B2B2441E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EBFAB-FB87-8C99-6AF0-C9FD0522CBD0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FE7E9-CFFB-3947-8F87-AB1CCA21B12B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2298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AF7FE73-1398-C5F5-DE98-A26B8C7C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A8AB2B1-4918-8982-2DAD-042F146757D6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</a:t>
            </a:r>
            <a:endParaRPr lang="zh-CN" sz="2000" b="1" dirty="0">
              <a:ea typeface="DengXian"/>
            </a:endParaRPr>
          </a:p>
        </p:txBody>
      </p:sp>
      <p:pic>
        <p:nvPicPr>
          <p:cNvPr id="10" name="图片 9" descr="图片包含 照片, 水, 男人, 冲浪&#10;&#10;描述已自动生成">
            <a:extLst>
              <a:ext uri="{FF2B5EF4-FFF2-40B4-BE49-F238E27FC236}">
                <a16:creationId xmlns:a16="http://schemas.microsoft.com/office/drawing/2014/main" id="{2EB153A5-FE79-7951-B3C0-DE4586CC7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2577"/>
          <a:stretch/>
        </p:blipFill>
        <p:spPr>
          <a:xfrm>
            <a:off x="3464560" y="604255"/>
            <a:ext cx="5283200" cy="5274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21906-F1FA-7BE9-DE0F-02F9E09FFAFD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D769A24-283D-48EE-07BA-CBF440EF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3D1E10-0DC0-5F27-A331-548995A0A291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D189A-46EA-9A9E-F7DB-01A1F5A27629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352582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19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桌子, 食物, 男人, 玻璃&#10;&#10;描述已自动生成">
            <a:extLst>
              <a:ext uri="{FF2B5EF4-FFF2-40B4-BE49-F238E27FC236}">
                <a16:creationId xmlns:a16="http://schemas.microsoft.com/office/drawing/2014/main" id="{91856199-4305-D8EE-5592-81B89A823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r="12569"/>
          <a:stretch/>
        </p:blipFill>
        <p:spPr>
          <a:xfrm>
            <a:off x="3515360" y="604255"/>
            <a:ext cx="52324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A0A80-6421-6A26-898A-6C1BF9A7EF26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518B683-CE6E-9255-CCC9-401B541B5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5810F-57F2-42A7-DA75-E0C360A9061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1E5F9-3344-7BF2-36B9-E9F8F353284B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02175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20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桌子, 男人, 玻璃&#10;&#10;描述已自动生成">
            <a:extLst>
              <a:ext uri="{FF2B5EF4-FFF2-40B4-BE49-F238E27FC236}">
                <a16:creationId xmlns:a16="http://schemas.microsoft.com/office/drawing/2014/main" id="{B609E19A-678E-C74E-3366-D8BB48263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856"/>
          <a:stretch/>
        </p:blipFill>
        <p:spPr>
          <a:xfrm>
            <a:off x="3495040" y="604255"/>
            <a:ext cx="52324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47594-F4E8-D8A3-F0B9-459EC8E34922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FF58CB8-8E6F-DE5E-3449-1BE9CE71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8AAF3-0F7E-1590-9335-AB5F44C1FD20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53762-E594-F189-3B63-10AEFED04BC3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98247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21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文字, 照片, 男人&#10;&#10;描述已自动生成">
            <a:extLst>
              <a:ext uri="{FF2B5EF4-FFF2-40B4-BE49-F238E27FC236}">
                <a16:creationId xmlns:a16="http://schemas.microsoft.com/office/drawing/2014/main" id="{05A5F7D5-12C8-436F-3E4D-35107A8C1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856"/>
          <a:stretch/>
        </p:blipFill>
        <p:spPr>
          <a:xfrm>
            <a:off x="3484880" y="604255"/>
            <a:ext cx="524256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4CCD69-CAAD-3DEB-4E4F-7F2518E412A1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DA99CB9-3D05-AE0F-23D8-EA85F1F1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44C892-7012-90CC-0658-FD0452F92294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AF55C-A4C6-4AAD-7EF0-BC69450DEA6C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08745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22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游戏机, 照片, 男人&#10;&#10;描述已自动生成">
            <a:extLst>
              <a:ext uri="{FF2B5EF4-FFF2-40B4-BE49-F238E27FC236}">
                <a16:creationId xmlns:a16="http://schemas.microsoft.com/office/drawing/2014/main" id="{E6320422-299D-F404-2D7D-9A6C98E3F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856"/>
          <a:stretch/>
        </p:blipFill>
        <p:spPr>
          <a:xfrm>
            <a:off x="3495040" y="604255"/>
            <a:ext cx="52324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BB8BA-CA83-612A-D10F-838094845085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9CC2AFF-4F44-382A-BC8B-5E04D539E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B201D-9C60-5E31-5815-CE299C687DCF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5F585-DC3B-3A4A-5DBB-19832DAB9DC0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98560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23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人的照片上写着字&#10;&#10;低可信度描述已自动生成">
            <a:extLst>
              <a:ext uri="{FF2B5EF4-FFF2-40B4-BE49-F238E27FC236}">
                <a16:creationId xmlns:a16="http://schemas.microsoft.com/office/drawing/2014/main" id="{66540E22-0928-B8E4-1A05-58B92755E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713"/>
          <a:stretch/>
        </p:blipFill>
        <p:spPr>
          <a:xfrm>
            <a:off x="3495040" y="604255"/>
            <a:ext cx="524256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16E241-172B-B379-5B6D-95D8E2276F9C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69DBC34-13CC-3F15-9885-977C97F24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E21F5E-3889-CD8D-716A-45A78E0EFA8A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D9B52-3E50-4286-5848-CBDEEAD26DF5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02130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24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男子的脸部特写与配字黑白照&#10;&#10;中度可信度描述已自动生成">
            <a:extLst>
              <a:ext uri="{FF2B5EF4-FFF2-40B4-BE49-F238E27FC236}">
                <a16:creationId xmlns:a16="http://schemas.microsoft.com/office/drawing/2014/main" id="{3D44AD1B-F3AE-FFF2-2139-7D39201CF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3000"/>
          <a:stretch/>
        </p:blipFill>
        <p:spPr>
          <a:xfrm>
            <a:off x="3495040" y="604255"/>
            <a:ext cx="522224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0F38-F0BF-7D8B-8DCD-192F1E67BE5E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053B13D-3A13-A16C-7AB5-3504F7F94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36398-BBD7-FEE1-D3A2-E16FBC8936A5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E1F51-3CA6-0F9A-2574-DF4C60E05F55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64306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25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照片, 男人, 狗&#10;&#10;描述已自动生成">
            <a:extLst>
              <a:ext uri="{FF2B5EF4-FFF2-40B4-BE49-F238E27FC236}">
                <a16:creationId xmlns:a16="http://schemas.microsoft.com/office/drawing/2014/main" id="{041CF948-78C3-0ED6-61A7-B4C56FD62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569"/>
          <a:stretch/>
        </p:blipFill>
        <p:spPr>
          <a:xfrm>
            <a:off x="3495040" y="604255"/>
            <a:ext cx="525272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EB75D-382C-85A8-F318-10D396E8F78C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E6C6546-295F-FEDC-D961-66FD71F67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B54F4-0EDC-A470-CB9B-AC14A5E2AE97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8B88B-0A2B-D179-5692-41BE50B7FAD9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73962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26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照片, 男人, 伞&#10;&#10;描述已自动生成">
            <a:extLst>
              <a:ext uri="{FF2B5EF4-FFF2-40B4-BE49-F238E27FC236}">
                <a16:creationId xmlns:a16="http://schemas.microsoft.com/office/drawing/2014/main" id="{0444DEE4-BEF6-FE1E-A28A-A552A0F0B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12569"/>
          <a:stretch/>
        </p:blipFill>
        <p:spPr>
          <a:xfrm>
            <a:off x="3464560" y="604255"/>
            <a:ext cx="52832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5E46F-5CB0-3719-B942-3EEAF4D59220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EBFCFB4-EE0A-F8F5-19CA-4276D7CE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D1E11-250E-1A2C-DFF9-AA44FE76A56C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0C264-A95F-30B0-E0F5-0DDB46FE2B87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935883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27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书, 室内, 照片&#10;&#10;描述已自动生成">
            <a:extLst>
              <a:ext uri="{FF2B5EF4-FFF2-40B4-BE49-F238E27FC236}">
                <a16:creationId xmlns:a16="http://schemas.microsoft.com/office/drawing/2014/main" id="{FAE363DE-0B6A-9469-2EF1-04FDA064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427"/>
          <a:stretch/>
        </p:blipFill>
        <p:spPr>
          <a:xfrm>
            <a:off x="3464560" y="604255"/>
            <a:ext cx="529336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93279-3779-2ECC-9F6C-A3128AEA70F8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D93C51F-5E00-BEAA-1604-9CB1B706C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F7B15-EA7D-CCCA-9467-EDCC9A4BFE4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21A8A-0F0D-F553-7F0A-86CA73740CB6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31680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28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卡通人物&#10;&#10;低可信度描述已自动生成">
            <a:extLst>
              <a:ext uri="{FF2B5EF4-FFF2-40B4-BE49-F238E27FC236}">
                <a16:creationId xmlns:a16="http://schemas.microsoft.com/office/drawing/2014/main" id="{670CC007-505B-ED83-CCDB-280789367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427"/>
          <a:stretch/>
        </p:blipFill>
        <p:spPr>
          <a:xfrm>
            <a:off x="3464560" y="604255"/>
            <a:ext cx="529336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BA4F5-5D3D-75E3-1945-6E5F9C97BE90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00289D76-BE11-664A-8AA4-7820EC46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EDC54-7BB8-A89D-8F40-021E1CCA5170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5B500-9111-F0E4-AE0B-41356BEFA052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26411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照片, 狗, 大, 男人&#10;&#10;描述已自动生成">
            <a:extLst>
              <a:ext uri="{FF2B5EF4-FFF2-40B4-BE49-F238E27FC236}">
                <a16:creationId xmlns:a16="http://schemas.microsoft.com/office/drawing/2014/main" id="{272A0550-435B-0EED-72D2-59AE7760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r="12427"/>
          <a:stretch/>
        </p:blipFill>
        <p:spPr>
          <a:xfrm>
            <a:off x="3454400" y="604255"/>
            <a:ext cx="530352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17831-154D-5D2B-2C1D-DDE7BA1DE990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29D2145-199B-7039-F46D-AADB530ED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ABAFB-2D58-995C-7834-B6CBE5B3B0FA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DC97F-0BF1-3B52-63E6-683EB15D25BC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07251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29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室内, 照片, 狗&#10;&#10;描述已自动生成">
            <a:extLst>
              <a:ext uri="{FF2B5EF4-FFF2-40B4-BE49-F238E27FC236}">
                <a16:creationId xmlns:a16="http://schemas.microsoft.com/office/drawing/2014/main" id="{6FDED890-2267-50FF-0ACF-54BAF5AF1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569"/>
          <a:stretch/>
        </p:blipFill>
        <p:spPr>
          <a:xfrm>
            <a:off x="3484880" y="604255"/>
            <a:ext cx="526288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C14CC-D9DE-AF04-4B30-52D12B539436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EA7F88F-8341-BF9F-3E31-1B885467C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5C0F37-6F6E-2461-57AA-557EA874C52B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7C020-35D3-1F8A-BAF5-B86B993F5A8D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203062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30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室内, 照片, 女孩&#10;&#10;描述已自动生成">
            <a:extLst>
              <a:ext uri="{FF2B5EF4-FFF2-40B4-BE49-F238E27FC236}">
                <a16:creationId xmlns:a16="http://schemas.microsoft.com/office/drawing/2014/main" id="{59C82F8C-0ACF-FAB9-09BC-F8AA633E0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427"/>
          <a:stretch/>
        </p:blipFill>
        <p:spPr>
          <a:xfrm>
            <a:off x="3484880" y="604255"/>
            <a:ext cx="527304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7CC50-204D-280E-3948-774B50E2F052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957C5A7-48A7-6664-6D81-62FD2BA31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1EE71-4ACB-D6D0-7116-77D05B9EB5D9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99572-F25E-26DB-9AE9-A9259501AC17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813531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31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文字, 室内, 书, 照片&#10;&#10;描述已自动生成">
            <a:extLst>
              <a:ext uri="{FF2B5EF4-FFF2-40B4-BE49-F238E27FC236}">
                <a16:creationId xmlns:a16="http://schemas.microsoft.com/office/drawing/2014/main" id="{B67CC2DC-F16E-878C-AB35-A665FD873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r="12426"/>
          <a:stretch/>
        </p:blipFill>
        <p:spPr>
          <a:xfrm>
            <a:off x="3474720" y="604255"/>
            <a:ext cx="52832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44089-20F3-D2E2-EA10-515A1CBB128B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A3EA5E7-9155-D490-9097-B362F6B9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17182-2869-3790-36DD-FB871C9490F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819E8-36F9-DFDD-AA6A-6F87910A3B48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857229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32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室内, 照片, 桌子, 监控&#10;&#10;描述已自动生成">
            <a:extLst>
              <a:ext uri="{FF2B5EF4-FFF2-40B4-BE49-F238E27FC236}">
                <a16:creationId xmlns:a16="http://schemas.microsoft.com/office/drawing/2014/main" id="{5569A441-379A-99AB-B0C6-465B2B8A7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12569"/>
          <a:stretch/>
        </p:blipFill>
        <p:spPr>
          <a:xfrm>
            <a:off x="3464560" y="604255"/>
            <a:ext cx="52832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3ACF8-6138-4CD7-7936-E6BBD8A30AB2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6A9FBF0-285B-ECF9-2B54-922BC1A05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3611F-F24C-E010-D27F-7C38174AE1C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CA476-E59D-99E7-02F7-86D41F6663FD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42015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Mid Sagittal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体育, 游戏机, 男人, 站&#10;&#10;描述已自动生成">
            <a:extLst>
              <a:ext uri="{FF2B5EF4-FFF2-40B4-BE49-F238E27FC236}">
                <a16:creationId xmlns:a16="http://schemas.microsoft.com/office/drawing/2014/main" id="{1F58E642-9C80-53B0-B3A6-1929C7115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b="9497"/>
          <a:stretch/>
        </p:blipFill>
        <p:spPr>
          <a:xfrm>
            <a:off x="2209799" y="1188719"/>
            <a:ext cx="7772400" cy="4074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7FA6B7-FAB8-849A-958D-C1074192E715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5A13DE1-668E-740A-970D-B41AE15F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B5020-DFD6-786A-AFEF-A136EE4A8A32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AC0C5-AE1C-97BC-6E0C-2DC881B6A77C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778661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57FF64A-561E-DA22-035A-53C2281A0F69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Mid Coronal</a:t>
            </a:r>
            <a:endParaRPr lang="zh-CN" sz="2000" b="1" dirty="0">
              <a:ea typeface="DengXian"/>
            </a:endParaRPr>
          </a:p>
        </p:txBody>
      </p:sp>
      <p:pic>
        <p:nvPicPr>
          <p:cNvPr id="5" name="图片 4" descr="电脑萤幕画面&#10;&#10;低可信度描述已自动生成">
            <a:extLst>
              <a:ext uri="{FF2B5EF4-FFF2-40B4-BE49-F238E27FC236}">
                <a16:creationId xmlns:a16="http://schemas.microsoft.com/office/drawing/2014/main" id="{3609E338-C043-2237-ACB5-F0C79666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9892"/>
          <a:stretch/>
        </p:blipFill>
        <p:spPr>
          <a:xfrm>
            <a:off x="2209799" y="1178559"/>
            <a:ext cx="7772400" cy="4064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80F946-0FB1-DBDF-6C85-A45AA3C9AFEF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041B673-111E-723C-C54B-34029416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AE058-E1A0-483D-01D5-CED64926D69E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0E7AE-BA48-C36B-52BA-90650EA4BD11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75259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3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照片, 男人, 狗, 人们&#10;&#10;描述已自动生成">
            <a:extLst>
              <a:ext uri="{FF2B5EF4-FFF2-40B4-BE49-F238E27FC236}">
                <a16:creationId xmlns:a16="http://schemas.microsoft.com/office/drawing/2014/main" id="{767B3FDA-82DA-67EB-65A4-83AC0B479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12757"/>
          <a:stretch/>
        </p:blipFill>
        <p:spPr>
          <a:xfrm>
            <a:off x="3480178" y="604255"/>
            <a:ext cx="5254389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7AFC6-054B-174E-2A10-EA3054D54A3C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8CBD729-6FCB-ABBC-BDDB-456D01B9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2FB32-AA7A-6C21-074B-5B137D07F1E0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553E0-AB39-AD23-DE71-E8A61E2FB5DD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174044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4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照片, 男人, 水, 桌子&#10;&#10;描述已自动生成">
            <a:extLst>
              <a:ext uri="{FF2B5EF4-FFF2-40B4-BE49-F238E27FC236}">
                <a16:creationId xmlns:a16="http://schemas.microsoft.com/office/drawing/2014/main" id="{4C50AA9A-5544-2B87-3260-1916599F3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713"/>
          <a:stretch/>
        </p:blipFill>
        <p:spPr>
          <a:xfrm>
            <a:off x="3495040" y="604255"/>
            <a:ext cx="524256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C279A5-7437-13F8-13DE-1F818AD307A4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6F44DF3-5E6E-B6FA-3DAD-33D193BC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3D567-E40E-B4FD-CBFA-9699ACCD6288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9FEDA-B038-876C-0E8C-4B200593094F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57596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5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照片, 水, 男人, 监控&#10;&#10;描述已自动生成">
            <a:extLst>
              <a:ext uri="{FF2B5EF4-FFF2-40B4-BE49-F238E27FC236}">
                <a16:creationId xmlns:a16="http://schemas.microsoft.com/office/drawing/2014/main" id="{6264E427-EF92-5C05-7790-4574D63F3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713"/>
          <a:stretch/>
        </p:blipFill>
        <p:spPr>
          <a:xfrm>
            <a:off x="3484880" y="604255"/>
            <a:ext cx="525272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2D32F-8F65-F3B2-4CAF-1613A2C2BD2F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0CE7861-A950-9AE4-4040-FE1DCBEF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0DC23-ECDB-68EE-ACBB-8FA0B2558041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959CE-6D15-BEEA-173B-74137EC7D143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16149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6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照片, 桌子, 男人, 熊&#10;&#10;描述已自动生成">
            <a:extLst>
              <a:ext uri="{FF2B5EF4-FFF2-40B4-BE49-F238E27FC236}">
                <a16:creationId xmlns:a16="http://schemas.microsoft.com/office/drawing/2014/main" id="{AC8A60A6-E264-81A4-221F-3E40A16E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2569"/>
          <a:stretch/>
        </p:blipFill>
        <p:spPr>
          <a:xfrm>
            <a:off x="3484880" y="604255"/>
            <a:ext cx="526288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4E44B-CBC1-7AAC-DD37-3915744F540B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A95843BF-31DC-1FF4-02EE-903CCAF2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074312-1F06-6F3A-67CC-FFF7AAD17D36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9558C-6D8C-2027-2038-7D2A2FE07D4F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205820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7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狗, 照片, 水, 猫&#10;&#10;描述已自动生成">
            <a:extLst>
              <a:ext uri="{FF2B5EF4-FFF2-40B4-BE49-F238E27FC236}">
                <a16:creationId xmlns:a16="http://schemas.microsoft.com/office/drawing/2014/main" id="{CF42B847-659A-EF5B-1F39-6C4A27DBC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2856"/>
          <a:stretch/>
        </p:blipFill>
        <p:spPr>
          <a:xfrm>
            <a:off x="3495040" y="604255"/>
            <a:ext cx="523240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706988-4AD6-A38E-DB6D-5CDCB95B67E4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917FF78-F773-4E28-A3FA-647763B53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09930-E73C-4EE4-70C0-1BDF29184E0D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CFD2E-0A0A-4BA0-0654-63B1E57B2EF9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37603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935B26-C380-2858-2900-E5884F5C952D}"/>
              </a:ext>
            </a:extLst>
          </p:cNvPr>
          <p:cNvSpPr txBox="1"/>
          <p:nvPr/>
        </p:nvSpPr>
        <p:spPr>
          <a:xfrm>
            <a:off x="4307541" y="5853635"/>
            <a:ext cx="35769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 b="1" dirty="0">
                <a:ea typeface="DengXian"/>
              </a:rPr>
              <a:t>Axial Slice 8</a:t>
            </a:r>
            <a:endParaRPr lang="zh-CN" sz="2000" b="1" dirty="0">
              <a:ea typeface="DengXian"/>
            </a:endParaRPr>
          </a:p>
        </p:txBody>
      </p:sp>
      <p:pic>
        <p:nvPicPr>
          <p:cNvPr id="4" name="图片 3" descr="图片包含 照片, 熊, 桌子, 覆盖&#10;&#10;描述已自动生成">
            <a:extLst>
              <a:ext uri="{FF2B5EF4-FFF2-40B4-BE49-F238E27FC236}">
                <a16:creationId xmlns:a16="http://schemas.microsoft.com/office/drawing/2014/main" id="{24FD91BA-5277-2C52-1E26-615311AA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3000"/>
          <a:stretch/>
        </p:blipFill>
        <p:spPr>
          <a:xfrm>
            <a:off x="3495040" y="604255"/>
            <a:ext cx="5222240" cy="527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7180F2-EC1C-63EA-39E9-E75BD5F4FE08}"/>
              </a:ext>
            </a:extLst>
          </p:cNvPr>
          <p:cNvSpPr txBox="1"/>
          <p:nvPr/>
        </p:nvSpPr>
        <p:spPr>
          <a:xfrm>
            <a:off x="0" y="6519446"/>
            <a:ext cx="4181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Song,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IJROBP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2025. PMID: 40154847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AD4A77E-6C58-5EF2-5646-355BCEDDC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92" y="5515005"/>
            <a:ext cx="1051772" cy="10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4B8944-3A5A-3A6F-8B07-300860E62015}"/>
              </a:ext>
            </a:extLst>
          </p:cNvPr>
          <p:cNvSpPr txBox="1"/>
          <p:nvPr/>
        </p:nvSpPr>
        <p:spPr>
          <a:xfrm>
            <a:off x="10531941" y="651944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SeibertLab.com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00393-C080-566D-0251-2B58E819096A}"/>
              </a:ext>
            </a:extLst>
          </p:cNvPr>
          <p:cNvSpPr txBox="1"/>
          <p:nvPr/>
        </p:nvSpPr>
        <p:spPr>
          <a:xfrm>
            <a:off x="0" y="0"/>
            <a:ext cx="4921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MRI Contouring Atlas – Prostate Case 1</a:t>
            </a:r>
          </a:p>
        </p:txBody>
      </p:sp>
    </p:spTree>
    <p:extLst>
      <p:ext uri="{BB962C8B-B14F-4D97-AF65-F5344CB8AC3E}">
        <p14:creationId xmlns:p14="http://schemas.microsoft.com/office/powerpoint/2010/main" val="3201292228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LightSeedLeftStep">
      <a:dk1>
        <a:srgbClr val="000000"/>
      </a:dk1>
      <a:lt1>
        <a:srgbClr val="FFFFFF"/>
      </a:lt1>
      <a:dk2>
        <a:srgbClr val="412D24"/>
      </a:dk2>
      <a:lt2>
        <a:srgbClr val="E8E2E8"/>
      </a:lt2>
      <a:accent1>
        <a:srgbClr val="49B545"/>
      </a:accent1>
      <a:accent2>
        <a:srgbClr val="78B247"/>
      </a:accent2>
      <a:accent3>
        <a:srgbClr val="9EA858"/>
      </a:accent3>
      <a:accent4>
        <a:srgbClr val="BF9C48"/>
      </a:accent4>
      <a:accent5>
        <a:srgbClr val="E28B67"/>
      </a:accent5>
      <a:accent6>
        <a:srgbClr val="DF5A6A"/>
      </a:accent6>
      <a:hlink>
        <a:srgbClr val="AB69AE"/>
      </a:hlink>
      <a:folHlink>
        <a:srgbClr val="7F7F7F"/>
      </a:folHlink>
    </a:clrScheme>
    <a:fontScheme name="Custom 51">
      <a:majorFont>
        <a:latin typeface="DengXian"/>
        <a:ea typeface=""/>
        <a:cs typeface=""/>
      </a:majorFont>
      <a:minorFont>
        <a:latin typeface="DengXi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1_som-research">
  <a:themeElements>
    <a:clrScheme name="Custom 5">
      <a:dk1>
        <a:srgbClr val="262626"/>
      </a:dk1>
      <a:lt1>
        <a:sysClr val="window" lastClr="FFFFFF"/>
      </a:lt1>
      <a:dk2>
        <a:srgbClr val="569BBE"/>
      </a:dk2>
      <a:lt2>
        <a:srgbClr val="FFFFFF"/>
      </a:lt2>
      <a:accent1>
        <a:srgbClr val="00245D"/>
      </a:accent1>
      <a:accent2>
        <a:srgbClr val="6A85BA"/>
      </a:accent2>
      <a:accent3>
        <a:srgbClr val="59B297"/>
      </a:accent3>
      <a:accent4>
        <a:srgbClr val="24ADAE"/>
      </a:accent4>
      <a:accent5>
        <a:srgbClr val="A1BF87"/>
      </a:accent5>
      <a:accent6>
        <a:srgbClr val="4D361E"/>
      </a:accent6>
      <a:hlink>
        <a:srgbClr val="00369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5F972DE-05FC-7141-8631-84A892248DB9}" vid="{AD181BF5-E663-6F40-B4F4-D74C4A488A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873</Words>
  <Application>Microsoft Macintosh PowerPoint</Application>
  <PresentationFormat>Widescreen</PresentationFormat>
  <Paragraphs>140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DengXian</vt:lpstr>
      <vt:lpstr>Aptos</vt:lpstr>
      <vt:lpstr>Arial</vt:lpstr>
      <vt:lpstr>Calibri</vt:lpstr>
      <vt:lpstr>Wingdings</vt:lpstr>
      <vt:lpstr>LuminousVTI</vt:lpstr>
      <vt:lpstr>1_som-research</vt:lpstr>
      <vt:lpstr>Prostate MRI Contouring Atlas Prostate 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Radformation</dc:title>
  <dc:creator/>
  <cp:lastModifiedBy>Tyler Seibert</cp:lastModifiedBy>
  <cp:revision>430</cp:revision>
  <dcterms:created xsi:type="dcterms:W3CDTF">2024-09-12T17:34:42Z</dcterms:created>
  <dcterms:modified xsi:type="dcterms:W3CDTF">2025-04-07T17:06:38Z</dcterms:modified>
</cp:coreProperties>
</file>